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6" r:id="rId5"/>
    <p:sldId id="287" r:id="rId6"/>
    <p:sldId id="288" r:id="rId7"/>
    <p:sldId id="290" r:id="rId8"/>
    <p:sldId id="291" r:id="rId9"/>
    <p:sldId id="292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3" r:id="rId19"/>
    <p:sldId id="302" r:id="rId20"/>
    <p:sldId id="304" r:id="rId21"/>
    <p:sldId id="305" r:id="rId22"/>
    <p:sldId id="306" r:id="rId23"/>
    <p:sldId id="307" r:id="rId24"/>
    <p:sldId id="267" r:id="rId25"/>
    <p:sldId id="268" r:id="rId26"/>
    <p:sldId id="26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5.xml"/><Relationship Id="rId1" Type="http://schemas.microsoft.com/office/2011/relationships/chartStyle" Target="style35.xml"/><Relationship Id="rId4" Type="http://schemas.openxmlformats.org/officeDocument/2006/relationships/package" Target="../embeddings/Microsoft_Excel_Worksheet9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User\Documents\Analise%20vereadores%20final%20(fsj)%202017%20FEI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ANDERSON BRANCO - LEGISLATIVO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27_01_2020'!$B$5:$O$5</c:f>
              <c:numCache>
                <c:formatCode>0</c:formatCode>
                <c:ptCount val="14"/>
                <c:pt idx="0">
                  <c:v>16</c:v>
                </c:pt>
                <c:pt idx="1">
                  <c:v>15</c:v>
                </c:pt>
                <c:pt idx="2">
                  <c:v>12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13</c:v>
                </c:pt>
                <c:pt idx="9">
                  <c:v>51</c:v>
                </c:pt>
                <c:pt idx="10">
                  <c:v>115</c:v>
                </c:pt>
                <c:pt idx="11">
                  <c:v>91</c:v>
                </c:pt>
                <c:pt idx="12">
                  <c:v>542</c:v>
                </c:pt>
                <c:pt idx="1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F9-43E0-B61C-2284A2248B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15916672"/>
        <c:axId val="1589380208"/>
      </c:barChart>
      <c:catAx>
        <c:axId val="9159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80208"/>
        <c:crosses val="autoZero"/>
        <c:auto val="1"/>
        <c:lblAlgn val="ctr"/>
        <c:lblOffset val="100"/>
        <c:noMultiLvlLbl val="0"/>
      </c:catAx>
      <c:valAx>
        <c:axId val="158938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1591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>
                <a:effectLst/>
              </a:rPr>
              <a:t>FRANCISCO SAVIO RUEL JUNIOR-</a:t>
            </a:r>
            <a:r>
              <a:rPr lang="pt-BR" sz="1800" b="0" i="0" cap="all" baseline="0" dirty="0">
                <a:effectLst/>
              </a:rPr>
              <a:t>ASSIDUIDADE/ENVOLVIMENTO</a:t>
            </a:r>
            <a:r>
              <a:rPr lang="pt-BR" sz="1800" baseline="0" dirty="0">
                <a:effectLst/>
              </a:rPr>
              <a:t> 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27_01_2020'!$Q$9:$W$9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17</c:v>
                </c:pt>
                <c:pt idx="5">
                  <c:v>16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AA-4F6A-94B5-73BBAF0FCE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810317472"/>
        <c:axId val="1589368144"/>
        <c:axId val="0"/>
      </c:bar3DChart>
      <c:catAx>
        <c:axId val="81031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68144"/>
        <c:crosses val="autoZero"/>
        <c:auto val="1"/>
        <c:lblAlgn val="ctr"/>
        <c:lblOffset val="100"/>
        <c:noMultiLvlLbl val="0"/>
      </c:catAx>
      <c:valAx>
        <c:axId val="158936814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81031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>
                <a:effectLst/>
              </a:rPr>
              <a:t>GERSON APARECIDO FURQUIM</a:t>
            </a:r>
            <a:r>
              <a:rPr lang="pt-BR" sz="1800" baseline="0" dirty="0">
                <a:effectLst/>
              </a:rPr>
              <a:t> - 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27_01_2020'!$B$10:$O$10</c:f>
              <c:numCache>
                <c:formatCode>0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7</c:v>
                </c:pt>
                <c:pt idx="10">
                  <c:v>20</c:v>
                </c:pt>
                <c:pt idx="11">
                  <c:v>11</c:v>
                </c:pt>
                <c:pt idx="12">
                  <c:v>66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5-490C-9951-E51313E090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5919872"/>
        <c:axId val="1589376048"/>
      </c:barChart>
      <c:catAx>
        <c:axId val="91591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76048"/>
        <c:crosses val="autoZero"/>
        <c:auto val="1"/>
        <c:lblAlgn val="ctr"/>
        <c:lblOffset val="100"/>
        <c:noMultiLvlLbl val="0"/>
      </c:catAx>
      <c:valAx>
        <c:axId val="158937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1591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>
                <a:effectLst/>
              </a:rPr>
              <a:t>GERSON APARECIDO FURQUIM</a:t>
            </a:r>
            <a:r>
              <a:rPr lang="pt-BR" sz="1800" baseline="0" dirty="0">
                <a:effectLst/>
              </a:rPr>
              <a:t> - </a:t>
            </a:r>
            <a:r>
              <a:rPr lang="pt-BR" sz="1800" b="0" i="0" cap="all" baseline="0" dirty="0">
                <a:effectLst/>
              </a:rPr>
              <a:t>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27_01_2020'!$Q$10:$W$10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9</c:v>
                </c:pt>
                <c:pt idx="5">
                  <c:v>15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F-48DB-925B-AE9B6C548C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460773264"/>
        <c:axId val="1589382288"/>
        <c:axId val="0"/>
      </c:bar3DChart>
      <c:catAx>
        <c:axId val="146077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82288"/>
        <c:crosses val="autoZero"/>
        <c:auto val="1"/>
        <c:lblAlgn val="ctr"/>
        <c:lblOffset val="100"/>
        <c:noMultiLvlLbl val="0"/>
      </c:catAx>
      <c:valAx>
        <c:axId val="158938228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46077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JEAN CHARLES SERBETO - LEGISLATIVO</a:t>
            </a:r>
            <a:r>
              <a:rPr lang="pt-BR" sz="1400" b="0" i="0" cap="none" baseline="0" dirty="0">
                <a:effectLst/>
              </a:rPr>
              <a:t> 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27_01_2020'!$B$11:$O$11</c:f>
              <c:numCache>
                <c:formatCode>0</c:formatCode>
                <c:ptCount val="14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90</c:v>
                </c:pt>
                <c:pt idx="10">
                  <c:v>158</c:v>
                </c:pt>
                <c:pt idx="11">
                  <c:v>126</c:v>
                </c:pt>
                <c:pt idx="12">
                  <c:v>78</c:v>
                </c:pt>
                <c:pt idx="1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9-48E5-A662-9A591DAB7B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5254352"/>
        <c:axId val="2042806544"/>
      </c:barChart>
      <c:catAx>
        <c:axId val="204525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2806544"/>
        <c:crosses val="autoZero"/>
        <c:auto val="1"/>
        <c:lblAlgn val="ctr"/>
        <c:lblOffset val="100"/>
        <c:noMultiLvlLbl val="0"/>
      </c:catAx>
      <c:valAx>
        <c:axId val="204280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25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JEAN CHARLES SERBETO - 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27_01_2020'!$Q$11:$W$11</c:f>
              <c:numCache>
                <c:formatCode>0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0-4310-A566-C12E0999E8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50019280"/>
        <c:axId val="1928561600"/>
        <c:axId val="0"/>
      </c:bar3DChart>
      <c:catAx>
        <c:axId val="2050019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8561600"/>
        <c:crosses val="autoZero"/>
        <c:auto val="1"/>
        <c:lblAlgn val="ctr"/>
        <c:lblOffset val="100"/>
        <c:noMultiLvlLbl val="0"/>
      </c:catAx>
      <c:valAx>
        <c:axId val="192856160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0500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JEAN DORNELAS</a:t>
            </a:r>
            <a:r>
              <a:rPr lang="pt-BR" sz="1400" b="0" i="0" cap="none" baseline="0" dirty="0">
                <a:effectLst/>
              </a:rPr>
              <a:t> - </a:t>
            </a:r>
            <a:r>
              <a:rPr lang="pt-BR" sz="1800" b="0" i="0" cap="none" baseline="0" dirty="0">
                <a:effectLst/>
              </a:rPr>
              <a:t>LEGISLATIVO</a:t>
            </a:r>
            <a:r>
              <a:rPr lang="pt-BR" sz="1400" b="0" i="0" cap="none" baseline="0" dirty="0">
                <a:effectLst/>
              </a:rPr>
              <a:t> 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27_01_2020'!$B$12:$O$12</c:f>
              <c:numCache>
                <c:formatCode>0</c:formatCode>
                <c:ptCount val="14"/>
                <c:pt idx="0">
                  <c:v>23</c:v>
                </c:pt>
                <c:pt idx="1">
                  <c:v>18</c:v>
                </c:pt>
                <c:pt idx="2">
                  <c:v>21</c:v>
                </c:pt>
                <c:pt idx="3">
                  <c:v>2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6</c:v>
                </c:pt>
                <c:pt idx="8">
                  <c:v>9</c:v>
                </c:pt>
                <c:pt idx="9">
                  <c:v>49</c:v>
                </c:pt>
                <c:pt idx="10">
                  <c:v>82</c:v>
                </c:pt>
                <c:pt idx="11">
                  <c:v>202</c:v>
                </c:pt>
                <c:pt idx="12">
                  <c:v>361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7-49E9-B1A9-07F00A1D84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9487568"/>
        <c:axId val="2045841824"/>
      </c:barChart>
      <c:catAx>
        <c:axId val="204948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841824"/>
        <c:crosses val="autoZero"/>
        <c:auto val="1"/>
        <c:lblAlgn val="ctr"/>
        <c:lblOffset val="100"/>
        <c:noMultiLvlLbl val="0"/>
      </c:catAx>
      <c:valAx>
        <c:axId val="204584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948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JEAN DORNELAS - 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27_01_2020'!$R$3:$X$3</c:f>
              <c:strCache>
                <c:ptCount val="7"/>
                <c:pt idx="0">
                  <c:v>Hora do Presidente</c:v>
                </c:pt>
                <c:pt idx="1">
                  <c:v>Explicação Pessoal</c:v>
                </c:pt>
                <c:pt idx="2">
                  <c:v>Tempo de Liderança</c:v>
                </c:pt>
                <c:pt idx="3">
                  <c:v>Atraso Sessão</c:v>
                </c:pt>
                <c:pt idx="4">
                  <c:v>Falta na Sessão</c:v>
                </c:pt>
                <c:pt idx="5">
                  <c:v>Ausência Votação</c:v>
                </c:pt>
                <c:pt idx="6">
                  <c:v>TOTAL ASSIDUIDADE/ENVOLVIMENTO</c:v>
                </c:pt>
              </c:strCache>
            </c:strRef>
          </c:cat>
          <c:val>
            <c:numRef>
              <c:f>'Equipe 27_01_2020'!$R$12:$X$12</c:f>
              <c:numCache>
                <c:formatCode>0</c:formatCode>
                <c:ptCount val="7"/>
                <c:pt idx="0">
                  <c:v>2</c:v>
                </c:pt>
                <c:pt idx="1">
                  <c:v>10</c:v>
                </c:pt>
                <c:pt idx="2">
                  <c:v>16</c:v>
                </c:pt>
                <c:pt idx="3">
                  <c:v>10</c:v>
                </c:pt>
                <c:pt idx="4">
                  <c:v>15</c:v>
                </c:pt>
                <c:pt idx="5">
                  <c:v>5</c:v>
                </c:pt>
                <c:pt idx="6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E-4101-9AD8-ADD8890FD8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6440800"/>
        <c:axId val="1885729072"/>
        <c:axId val="0"/>
      </c:bar3DChart>
      <c:catAx>
        <c:axId val="1644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85729072"/>
        <c:crosses val="autoZero"/>
        <c:auto val="1"/>
        <c:lblAlgn val="ctr"/>
        <c:lblOffset val="100"/>
        <c:noMultiLvlLbl val="0"/>
      </c:catAx>
      <c:valAx>
        <c:axId val="188572907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44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Jorge Menezes</a:t>
            </a:r>
            <a:r>
              <a:rPr lang="pt-BR" sz="1800" b="0" i="0" cap="none" baseline="0" dirty="0">
                <a:effectLst/>
              </a:rPr>
              <a:t> - LEGISLATIVO</a:t>
            </a:r>
            <a:r>
              <a:rPr lang="pt-BR" sz="1400" b="0" i="0" cap="none" baseline="0" dirty="0">
                <a:effectLst/>
              </a:rPr>
              <a:t>  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27_01_2020'!$B$13:$O$13</c:f>
              <c:numCache>
                <c:formatCode>0</c:formatCode>
                <c:ptCount val="14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37</c:v>
                </c:pt>
                <c:pt idx="10">
                  <c:v>75</c:v>
                </c:pt>
                <c:pt idx="11">
                  <c:v>40</c:v>
                </c:pt>
                <c:pt idx="12">
                  <c:v>260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7-4CEF-8646-FC2FE1A90E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5193120"/>
        <c:axId val="2045843904"/>
      </c:barChart>
      <c:catAx>
        <c:axId val="203519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843904"/>
        <c:crosses val="autoZero"/>
        <c:auto val="1"/>
        <c:lblAlgn val="ctr"/>
        <c:lblOffset val="100"/>
        <c:noMultiLvlLbl val="0"/>
      </c:catAx>
      <c:valAx>
        <c:axId val="204584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519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Jorge Menezes - 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27_01_2020'!$Q$13:$W$13</c:f>
              <c:numCache>
                <c:formatCode>0</c:formatCode>
                <c:ptCount val="7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12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8-4A7E-B44E-E2EAE4B28F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6441200"/>
        <c:axId val="2045845152"/>
        <c:axId val="0"/>
      </c:bar3DChart>
      <c:catAx>
        <c:axId val="16441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845152"/>
        <c:crosses val="autoZero"/>
        <c:auto val="1"/>
        <c:lblAlgn val="ctr"/>
        <c:lblOffset val="100"/>
        <c:noMultiLvlLbl val="0"/>
      </c:catAx>
      <c:valAx>
        <c:axId val="204584515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44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José </a:t>
            </a:r>
            <a:r>
              <a:rPr lang="pt-BR" sz="1800" b="0" i="0" cap="all" baseline="0" dirty="0" err="1">
                <a:effectLst/>
              </a:rPr>
              <a:t>Antonio</a:t>
            </a:r>
            <a:r>
              <a:rPr lang="pt-BR" sz="1800" b="0" i="0" cap="all" baseline="0" dirty="0">
                <a:effectLst/>
              </a:rPr>
              <a:t> ( Zé da Academia)-LEGISLATIVO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27_01_2020'!$B$14:$O$14</c:f>
              <c:numCache>
                <c:formatCode>0</c:formatCode>
                <c:ptCount val="14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21</c:v>
                </c:pt>
                <c:pt idx="10">
                  <c:v>28</c:v>
                </c:pt>
                <c:pt idx="11">
                  <c:v>126</c:v>
                </c:pt>
                <c:pt idx="12">
                  <c:v>430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3-43FB-A6C4-90A2553A3D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5184320"/>
        <c:axId val="2044076288"/>
      </c:barChart>
      <c:catAx>
        <c:axId val="20351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4076288"/>
        <c:crosses val="autoZero"/>
        <c:auto val="1"/>
        <c:lblAlgn val="ctr"/>
        <c:lblOffset val="100"/>
        <c:noMultiLvlLbl val="0"/>
      </c:catAx>
      <c:valAx>
        <c:axId val="20440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518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ANDERSON BRANCO-ASSIDUIDADE/ENVOLVIMENTO</a:t>
            </a:r>
          </a:p>
        </c:rich>
      </c:tx>
      <c:layout>
        <c:manualLayout>
          <c:xMode val="edge"/>
          <c:yMode val="edge"/>
          <c:x val="0.11759409667257074"/>
          <c:y val="6.0185185185185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27_01_2020'!$Q$5:$W$5</c:f>
              <c:numCache>
                <c:formatCode>0</c:formatCode>
                <c:ptCount val="7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10</c:v>
                </c:pt>
                <c:pt idx="4">
                  <c:v>4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7-4EEE-B4F6-25033B13DE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915917872"/>
        <c:axId val="1589386032"/>
        <c:axId val="0"/>
      </c:bar3DChart>
      <c:catAx>
        <c:axId val="91591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86032"/>
        <c:crosses val="autoZero"/>
        <c:auto val="1"/>
        <c:lblAlgn val="ctr"/>
        <c:lblOffset val="100"/>
        <c:noMultiLvlLbl val="0"/>
      </c:catAx>
      <c:valAx>
        <c:axId val="158938603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91591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José </a:t>
            </a:r>
            <a:r>
              <a:rPr lang="pt-BR" sz="1800" b="0" i="0" cap="all" baseline="0" dirty="0" err="1">
                <a:effectLst/>
              </a:rPr>
              <a:t>Antonio</a:t>
            </a:r>
            <a:r>
              <a:rPr lang="pt-BR" sz="1800" b="0" i="0" cap="all" baseline="0" dirty="0">
                <a:effectLst/>
              </a:rPr>
              <a:t> ( Zé da Academia)-ASSIDUIDADE/ENVOLVIMENTO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27_01_2020'!$Q$14:$W$14</c:f>
              <c:numCache>
                <c:formatCode>0</c:formatCode>
                <c:ptCount val="7"/>
                <c:pt idx="0">
                  <c:v>7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F-42CD-A802-FC1D43D488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6384800"/>
        <c:axId val="2046790192"/>
        <c:axId val="0"/>
      </c:bar3DChart>
      <c:catAx>
        <c:axId val="1638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6790192"/>
        <c:crosses val="autoZero"/>
        <c:auto val="1"/>
        <c:lblAlgn val="ctr"/>
        <c:lblOffset val="100"/>
        <c:noMultiLvlLbl val="0"/>
      </c:catAx>
      <c:valAx>
        <c:axId val="204679019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38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José Carlos </a:t>
            </a:r>
            <a:r>
              <a:rPr lang="pt-BR" sz="1800" b="0" i="0" cap="all" baseline="0" dirty="0" err="1">
                <a:effectLst/>
              </a:rPr>
              <a:t>MarinhO</a:t>
            </a:r>
            <a:r>
              <a:rPr lang="pt-BR" sz="1800" b="0" i="0" cap="all" baseline="0" dirty="0">
                <a:effectLst/>
              </a:rPr>
              <a:t>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27_01_2020'!$B$15:$O$15</c:f>
              <c:numCache>
                <c:formatCode>0</c:formatCode>
                <c:ptCount val="14"/>
                <c:pt idx="0">
                  <c:v>9</c:v>
                </c:pt>
                <c:pt idx="1">
                  <c:v>18</c:v>
                </c:pt>
                <c:pt idx="2">
                  <c:v>7</c:v>
                </c:pt>
                <c:pt idx="3">
                  <c:v>3</c:v>
                </c:pt>
                <c:pt idx="4">
                  <c:v>12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18</c:v>
                </c:pt>
                <c:pt idx="11">
                  <c:v>25</c:v>
                </c:pt>
                <c:pt idx="12">
                  <c:v>124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2-4D3F-B5D6-03D2C4C33D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400"/>
        <c:axId val="2045844320"/>
      </c:barChart>
      <c:catAx>
        <c:axId val="164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844320"/>
        <c:crosses val="autoZero"/>
        <c:auto val="1"/>
        <c:lblAlgn val="ctr"/>
        <c:lblOffset val="100"/>
        <c:noMultiLvlLbl val="0"/>
      </c:catAx>
      <c:valAx>
        <c:axId val="204584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José Carlos Marinho-ASSIDUIDADE/ENVOLVIMENTO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27_01_2020'!$Q$15:$W$15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</c:v>
                </c:pt>
                <c:pt idx="4">
                  <c:v>19</c:v>
                </c:pt>
                <c:pt idx="5">
                  <c:v>11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4D-43D8-9AD6-E93612FCEA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35242720"/>
        <c:axId val="2044075040"/>
        <c:axId val="0"/>
      </c:bar3DChart>
      <c:catAx>
        <c:axId val="203524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4075040"/>
        <c:crosses val="autoZero"/>
        <c:auto val="1"/>
        <c:lblAlgn val="ctr"/>
        <c:lblOffset val="100"/>
        <c:noMultiLvlLbl val="0"/>
      </c:catAx>
      <c:valAx>
        <c:axId val="204407504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03524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Karina Caroline de Souza-legislativo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27_01_2020'!$B$16:$O$16</c:f>
              <c:numCache>
                <c:formatCode>0</c:formatCode>
                <c:ptCount val="14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22</c:v>
                </c:pt>
                <c:pt idx="10">
                  <c:v>53</c:v>
                </c:pt>
                <c:pt idx="11">
                  <c:v>52</c:v>
                </c:pt>
                <c:pt idx="12">
                  <c:v>467</c:v>
                </c:pt>
                <c:pt idx="1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F-4B96-85EC-76D6CCBAC2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8800"/>
        <c:axId val="1920364576"/>
      </c:barChart>
      <c:catAx>
        <c:axId val="163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0364576"/>
        <c:crosses val="autoZero"/>
        <c:auto val="1"/>
        <c:lblAlgn val="ctr"/>
        <c:lblOffset val="100"/>
        <c:noMultiLvlLbl val="0"/>
      </c:catAx>
      <c:valAx>
        <c:axId val="192036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Karina Caroline de Souza-ASSIDUIDADE/ENVOLVIMENTO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27_01_2020'!$Q$16:$W$16</c:f>
              <c:numCache>
                <c:formatCode>0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12</c:v>
                </c:pt>
                <c:pt idx="4">
                  <c:v>11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9-4C97-B3BF-4AF0191A57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35221520"/>
        <c:axId val="2044374192"/>
        <c:axId val="0"/>
      </c:bar3DChart>
      <c:catAx>
        <c:axId val="203522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4374192"/>
        <c:crosses val="autoZero"/>
        <c:auto val="1"/>
        <c:lblAlgn val="ctr"/>
        <c:lblOffset val="100"/>
        <c:noMultiLvlLbl val="0"/>
      </c:catAx>
      <c:valAx>
        <c:axId val="204437419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03522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Marcia Caldas-legislativo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174475065616797"/>
          <c:y val="0.19486111111111112"/>
          <c:w val="0.82892847769028877"/>
          <c:h val="0.452012512459507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27_01_2020'!$B$17:$O$17</c:f>
              <c:numCache>
                <c:formatCode>0</c:formatCode>
                <c:ptCount val="14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20</c:v>
                </c:pt>
                <c:pt idx="10">
                  <c:v>34</c:v>
                </c:pt>
                <c:pt idx="11">
                  <c:v>119</c:v>
                </c:pt>
                <c:pt idx="12">
                  <c:v>364</c:v>
                </c:pt>
                <c:pt idx="1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6-40B8-9B55-3CF1928473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0000"/>
        <c:axId val="1920358336"/>
      </c:barChart>
      <c:catAx>
        <c:axId val="1641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0358336"/>
        <c:crosses val="autoZero"/>
        <c:auto val="1"/>
        <c:lblAlgn val="ctr"/>
        <c:lblOffset val="100"/>
        <c:noMultiLvlLbl val="0"/>
      </c:catAx>
      <c:valAx>
        <c:axId val="192035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1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Marcia Caldas</a:t>
            </a:r>
            <a:r>
              <a:rPr lang="pt-BR" sz="2200" b="0" i="0" cap="all" baseline="0" dirty="0">
                <a:effectLst/>
              </a:rPr>
              <a:t>-</a:t>
            </a:r>
            <a:r>
              <a:rPr lang="pt-BR" sz="1800" b="0" i="0" cap="all" baseline="0" dirty="0">
                <a:effectLst/>
              </a:rPr>
              <a:t>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27_01_2020'!$Q$17:$W$17</c:f>
              <c:numCache>
                <c:formatCode>0</c:formatCode>
                <c:ptCount val="7"/>
                <c:pt idx="0">
                  <c:v>9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5-4B31-ABF8-527C7A4D18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35181120"/>
        <c:axId val="1626681744"/>
        <c:axId val="0"/>
      </c:bar3DChart>
      <c:catAx>
        <c:axId val="2035181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6681744"/>
        <c:crosses val="autoZero"/>
        <c:auto val="1"/>
        <c:lblAlgn val="ctr"/>
        <c:lblOffset val="100"/>
        <c:noMultiLvlLbl val="0"/>
      </c:catAx>
      <c:valAx>
        <c:axId val="162668174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03518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Marco </a:t>
            </a:r>
            <a:r>
              <a:rPr lang="pt-BR" sz="1800" b="0" i="0" cap="all" baseline="0" dirty="0" err="1">
                <a:effectLst/>
              </a:rPr>
              <a:t>Antonio</a:t>
            </a:r>
            <a:r>
              <a:rPr lang="pt-BR" sz="1800" b="0" i="0" cap="all" baseline="0" dirty="0">
                <a:effectLst/>
              </a:rPr>
              <a:t> Rillo-legislativo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27_01_2020'!$B$18:$O$18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16</c:v>
                </c:pt>
                <c:pt idx="7">
                  <c:v>8</c:v>
                </c:pt>
                <c:pt idx="8">
                  <c:v>21</c:v>
                </c:pt>
                <c:pt idx="9">
                  <c:v>90</c:v>
                </c:pt>
                <c:pt idx="10">
                  <c:v>170</c:v>
                </c:pt>
                <c:pt idx="11">
                  <c:v>65</c:v>
                </c:pt>
                <c:pt idx="12">
                  <c:v>145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6-482F-B612-71EFF979CB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8000"/>
        <c:axId val="1920347104"/>
      </c:barChart>
      <c:catAx>
        <c:axId val="1637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0347104"/>
        <c:crosses val="autoZero"/>
        <c:auto val="1"/>
        <c:lblAlgn val="ctr"/>
        <c:lblOffset val="100"/>
        <c:noMultiLvlLbl val="0"/>
      </c:catAx>
      <c:valAx>
        <c:axId val="192034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Marco </a:t>
            </a:r>
            <a:r>
              <a:rPr lang="pt-BR" sz="1800" b="0" i="0" cap="all" baseline="0" dirty="0" err="1">
                <a:effectLst/>
              </a:rPr>
              <a:t>Antonio</a:t>
            </a:r>
            <a:r>
              <a:rPr lang="pt-BR" sz="1800" b="0" i="0" cap="all" baseline="0" dirty="0">
                <a:effectLst/>
              </a:rPr>
              <a:t> Rillo-ASSIDUIDADE/ENVOLVIMENTO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27_01_2020'!$Q$18:$W$18</c:f>
              <c:numCache>
                <c:formatCode>0</c:formatCode>
                <c:ptCount val="7"/>
                <c:pt idx="0">
                  <c:v>22</c:v>
                </c:pt>
                <c:pt idx="1">
                  <c:v>6</c:v>
                </c:pt>
                <c:pt idx="2">
                  <c:v>18</c:v>
                </c:pt>
                <c:pt idx="3">
                  <c:v>11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5-4C74-9F63-CEEF3A1BED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35225920"/>
        <c:axId val="1920344192"/>
        <c:axId val="0"/>
      </c:bar3DChart>
      <c:catAx>
        <c:axId val="203522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0344192"/>
        <c:crosses val="autoZero"/>
        <c:auto val="1"/>
        <c:lblAlgn val="ctr"/>
        <c:lblOffset val="100"/>
        <c:noMultiLvlLbl val="0"/>
      </c:catAx>
      <c:valAx>
        <c:axId val="192034419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03522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Paulo Roberto Ambrosio </a:t>
            </a:r>
            <a:r>
              <a:rPr lang="pt-BR" sz="1800" b="0" i="0" cap="all" baseline="0" dirty="0" err="1">
                <a:effectLst/>
              </a:rPr>
              <a:t>PaulerA</a:t>
            </a:r>
            <a:r>
              <a:rPr lang="pt-BR" sz="1800" b="0" i="0" cap="all" baseline="0" dirty="0">
                <a:effectLst/>
              </a:rPr>
              <a:t>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27_01_2020'!$B$19:$O$19</c:f>
              <c:numCache>
                <c:formatCode>0</c:formatCode>
                <c:ptCount val="14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28</c:v>
                </c:pt>
                <c:pt idx="10">
                  <c:v>46</c:v>
                </c:pt>
                <c:pt idx="11">
                  <c:v>196</c:v>
                </c:pt>
                <c:pt idx="12">
                  <c:v>198</c:v>
                </c:pt>
                <c:pt idx="1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4-4580-9AE7-51F4793CE9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5203920"/>
        <c:axId val="1920361664"/>
      </c:barChart>
      <c:catAx>
        <c:axId val="203520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0361664"/>
        <c:crosses val="autoZero"/>
        <c:auto val="1"/>
        <c:lblAlgn val="ctr"/>
        <c:lblOffset val="100"/>
        <c:noMultiLvlLbl val="0"/>
      </c:catAx>
      <c:valAx>
        <c:axId val="192036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520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CELSO LUIS DE OLIVEIRA - LEGISLATIVO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27_01_2020'!$B$6:$O$6</c:f>
              <c:numCache>
                <c:formatCode>0</c:formatCode>
                <c:ptCount val="14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27</c:v>
                </c:pt>
                <c:pt idx="10">
                  <c:v>64</c:v>
                </c:pt>
                <c:pt idx="11">
                  <c:v>180</c:v>
                </c:pt>
                <c:pt idx="12">
                  <c:v>698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6-4254-B60B-F907ECDF24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2523440"/>
        <c:axId val="1589383536"/>
      </c:barChart>
      <c:catAx>
        <c:axId val="90252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83536"/>
        <c:crosses val="autoZero"/>
        <c:auto val="1"/>
        <c:lblAlgn val="ctr"/>
        <c:lblOffset val="100"/>
        <c:noMultiLvlLbl val="0"/>
      </c:catAx>
      <c:valAx>
        <c:axId val="158938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252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Paulo Roberto Ambrosio </a:t>
            </a:r>
            <a:r>
              <a:rPr lang="pt-BR" sz="1800" b="0" i="0" cap="all" baseline="0" dirty="0" err="1">
                <a:effectLst/>
              </a:rPr>
              <a:t>Paulera</a:t>
            </a:r>
            <a:r>
              <a:rPr lang="pt-BR" sz="1800" b="0" i="0" cap="all" baseline="0" dirty="0">
                <a:effectLst/>
              </a:rPr>
              <a:t>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27_01_2020'!$Q$19:$W$19</c:f>
              <c:numCache>
                <c:formatCode>0</c:formatCode>
                <c:ptCount val="7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4">
                  <c:v>1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6-4AAE-B568-248F49DA8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6426000"/>
        <c:axId val="2045844736"/>
        <c:axId val="0"/>
      </c:bar3DChart>
      <c:catAx>
        <c:axId val="1642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5844736"/>
        <c:crosses val="autoZero"/>
        <c:auto val="1"/>
        <c:lblAlgn val="ctr"/>
        <c:lblOffset val="100"/>
        <c:noMultiLvlLbl val="0"/>
      </c:catAx>
      <c:valAx>
        <c:axId val="204584473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4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Pedro Roberto Gomes-LEGISLATIVO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27_01_2020'!$B$20:$O$20</c:f>
              <c:numCache>
                <c:formatCode>0</c:formatCode>
                <c:ptCount val="14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140</c:v>
                </c:pt>
                <c:pt idx="10">
                  <c:v>87</c:v>
                </c:pt>
                <c:pt idx="11">
                  <c:v>76</c:v>
                </c:pt>
                <c:pt idx="12">
                  <c:v>365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8-40B0-A328-DF84DDF5D7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7026624"/>
        <c:axId val="2044075456"/>
      </c:barChart>
      <c:catAx>
        <c:axId val="162702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4075456"/>
        <c:crosses val="autoZero"/>
        <c:auto val="1"/>
        <c:lblAlgn val="ctr"/>
        <c:lblOffset val="100"/>
        <c:noMultiLvlLbl val="0"/>
      </c:catAx>
      <c:valAx>
        <c:axId val="204407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702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Pedro Roberto Gomes -ASSIDUIDADE/ENVOLVIMENTO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27_01_2020'!$Q$20:$W$20</c:f>
              <c:numCache>
                <c:formatCode>0</c:formatCode>
                <c:ptCount val="7"/>
                <c:pt idx="0">
                  <c:v>15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9-41B9-A16F-F6D938592D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67310640"/>
        <c:axId val="1928560352"/>
        <c:axId val="0"/>
      </c:bar3DChart>
      <c:catAx>
        <c:axId val="6731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8560352"/>
        <c:crosses val="autoZero"/>
        <c:auto val="1"/>
        <c:lblAlgn val="ctr"/>
        <c:lblOffset val="100"/>
        <c:noMultiLvlLbl val="0"/>
      </c:catAx>
      <c:valAx>
        <c:axId val="192856035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6731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Renato </a:t>
            </a:r>
            <a:r>
              <a:rPr lang="pt-BR" sz="1800" b="0" i="0" cap="all" baseline="0" dirty="0" err="1">
                <a:effectLst/>
              </a:rPr>
              <a:t>Pupo</a:t>
            </a:r>
            <a:r>
              <a:rPr lang="pt-BR" sz="1800" b="0" i="0" cap="all" baseline="0" dirty="0">
                <a:effectLst/>
              </a:rPr>
              <a:t> de </a:t>
            </a:r>
            <a:r>
              <a:rPr lang="pt-BR" sz="1800" b="0" i="0" cap="all" baseline="0" dirty="0" err="1">
                <a:effectLst/>
              </a:rPr>
              <a:t>PaulA</a:t>
            </a:r>
            <a:r>
              <a:rPr lang="pt-BR" sz="1800" b="0" i="0" cap="all" baseline="0" dirty="0">
                <a:effectLst/>
              </a:rPr>
              <a:t>-LEGISLATIVO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27_01_2020'!$B$21:$O$21</c:f>
              <c:numCache>
                <c:formatCode>0</c:formatCode>
                <c:ptCount val="14"/>
                <c:pt idx="0">
                  <c:v>7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16</c:v>
                </c:pt>
                <c:pt idx="9">
                  <c:v>161</c:v>
                </c:pt>
                <c:pt idx="10">
                  <c:v>135</c:v>
                </c:pt>
                <c:pt idx="11">
                  <c:v>113</c:v>
                </c:pt>
                <c:pt idx="12">
                  <c:v>248</c:v>
                </c:pt>
                <c:pt idx="1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A7-4C28-BF36-B638501A9C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5223520"/>
        <c:axId val="1924946208"/>
      </c:barChart>
      <c:catAx>
        <c:axId val="203522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24946208"/>
        <c:crosses val="autoZero"/>
        <c:auto val="1"/>
        <c:lblAlgn val="ctr"/>
        <c:lblOffset val="100"/>
        <c:noMultiLvlLbl val="0"/>
      </c:catAx>
      <c:valAx>
        <c:axId val="192494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522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Renato </a:t>
            </a:r>
            <a:r>
              <a:rPr lang="pt-BR" sz="1800" b="0" i="0" cap="all" baseline="0" dirty="0" err="1">
                <a:effectLst/>
              </a:rPr>
              <a:t>Pupo</a:t>
            </a:r>
            <a:r>
              <a:rPr lang="pt-BR" sz="1800" b="0" i="0" cap="all" baseline="0" dirty="0">
                <a:effectLst/>
              </a:rPr>
              <a:t> de Paula-ASSIDUIDADE/ENVOLVIMENTO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27_01_2020'!$Q$21:$W$21</c:f>
              <c:numCache>
                <c:formatCode>0</c:formatCode>
                <c:ptCount val="7"/>
                <c:pt idx="0">
                  <c:v>17</c:v>
                </c:pt>
                <c:pt idx="1">
                  <c:v>5</c:v>
                </c:pt>
                <c:pt idx="2">
                  <c:v>14</c:v>
                </c:pt>
                <c:pt idx="3">
                  <c:v>17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6-409D-8795-88CE0F83AC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67309440"/>
        <c:axId val="1626680912"/>
        <c:axId val="0"/>
      </c:bar3DChart>
      <c:catAx>
        <c:axId val="6730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6680912"/>
        <c:crosses val="autoZero"/>
        <c:auto val="1"/>
        <c:lblAlgn val="ctr"/>
        <c:lblOffset val="100"/>
        <c:noMultiLvlLbl val="0"/>
      </c:catAx>
      <c:valAx>
        <c:axId val="162668091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6730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TOTAL</a:t>
            </a:r>
            <a:r>
              <a:rPr lang="pt-BR" baseline="0" dirty="0"/>
              <a:t> FINAL = TOTAL LEGISLATIVO+TOTAL ASSIDUIDADE</a:t>
            </a:r>
            <a:endParaRPr lang="pt-BR" dirty="0"/>
          </a:p>
        </c:rich>
      </c:tx>
      <c:layout>
        <c:manualLayout>
          <c:xMode val="edge"/>
          <c:yMode val="edge"/>
          <c:x val="0.23294849343134061"/>
          <c:y val="4.7253796116967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'Equipe 27_01_2020'!$AB$18:$AB$34</c:f>
              <c:strCache>
                <c:ptCount val="17"/>
                <c:pt idx="0">
                  <c:v>Celso Luis de Oliveira</c:v>
                </c:pt>
                <c:pt idx="1">
                  <c:v>Renato Pupo de Paula</c:v>
                </c:pt>
                <c:pt idx="2">
                  <c:v>Anderson Branco</c:v>
                </c:pt>
                <c:pt idx="3">
                  <c:v>Pedro Roberto Gomes </c:v>
                </c:pt>
                <c:pt idx="4">
                  <c:v>Marco Antonio Rillo</c:v>
                </c:pt>
                <c:pt idx="5">
                  <c:v>Jean Dornelas</c:v>
                </c:pt>
                <c:pt idx="6">
                  <c:v>Jean Charles Serbeto</c:v>
                </c:pt>
                <c:pt idx="7">
                  <c:v>Karina Caroline de Souza</c:v>
                </c:pt>
                <c:pt idx="8">
                  <c:v>Fabio Marcondes</c:v>
                </c:pt>
                <c:pt idx="9">
                  <c:v>José Antonio ( Zé da Academia)</c:v>
                </c:pt>
                <c:pt idx="10">
                  <c:v>Marcia Caldas</c:v>
                </c:pt>
                <c:pt idx="11">
                  <c:v>Paulo Roberto Ambrosio Paulera</c:v>
                </c:pt>
                <c:pt idx="12">
                  <c:v>Jorge Menezes</c:v>
                </c:pt>
                <c:pt idx="13">
                  <c:v>Claudia De Giuli</c:v>
                </c:pt>
                <c:pt idx="14">
                  <c:v>Francisco Savio Ruel Junior</c:v>
                </c:pt>
                <c:pt idx="15">
                  <c:v>José Carlos Marinho</c:v>
                </c:pt>
                <c:pt idx="16">
                  <c:v>Gerson Aparecido Furquim</c:v>
                </c:pt>
              </c:strCache>
            </c:strRef>
          </c:cat>
          <c:val>
            <c:numRef>
              <c:f>'Equipe 27_01_2020'!$AC$18:$AC$34</c:f>
              <c:numCache>
                <c:formatCode>General</c:formatCode>
                <c:ptCount val="17"/>
                <c:pt idx="0">
                  <c:v>5590</c:v>
                </c:pt>
                <c:pt idx="1">
                  <c:v>5464</c:v>
                </c:pt>
                <c:pt idx="2">
                  <c:v>5260</c:v>
                </c:pt>
                <c:pt idx="3">
                  <c:v>5006</c:v>
                </c:pt>
                <c:pt idx="4">
                  <c:v>4575</c:v>
                </c:pt>
                <c:pt idx="5">
                  <c:v>4573</c:v>
                </c:pt>
                <c:pt idx="6">
                  <c:v>3945</c:v>
                </c:pt>
                <c:pt idx="7">
                  <c:v>3581</c:v>
                </c:pt>
                <c:pt idx="8">
                  <c:v>3569</c:v>
                </c:pt>
                <c:pt idx="9">
                  <c:v>3363</c:v>
                </c:pt>
                <c:pt idx="10">
                  <c:v>3207</c:v>
                </c:pt>
                <c:pt idx="11">
                  <c:v>3096</c:v>
                </c:pt>
                <c:pt idx="12">
                  <c:v>2845</c:v>
                </c:pt>
                <c:pt idx="13">
                  <c:v>1786</c:v>
                </c:pt>
                <c:pt idx="14">
                  <c:v>1100</c:v>
                </c:pt>
                <c:pt idx="15">
                  <c:v>995</c:v>
                </c:pt>
                <c:pt idx="16">
                  <c:v>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A-4351-8B1C-BC254FE646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938864448"/>
        <c:axId val="1438402304"/>
        <c:axId val="0"/>
      </c:bar3DChart>
      <c:catAx>
        <c:axId val="93886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8402304"/>
        <c:crosses val="autoZero"/>
        <c:auto val="1"/>
        <c:lblAlgn val="ctr"/>
        <c:lblOffset val="100"/>
        <c:noMultiLvlLbl val="0"/>
      </c:catAx>
      <c:valAx>
        <c:axId val="143840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3886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cap="all" baseline="0" dirty="0">
                <a:effectLst/>
              </a:rPr>
              <a:t>CELSO LUIS DE OLIVEIRA-ASSIDUIDADE/ENVOLVIMENTO</a:t>
            </a:r>
            <a:endParaRPr lang="pt-B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27_01_2020'!$Q$6:$W$6</c:f>
              <c:numCache>
                <c:formatCode>0</c:formatCode>
                <c:ptCount val="7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14</c:v>
                </c:pt>
                <c:pt idx="4">
                  <c:v>11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1-4266-A261-D60CD08515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808211904"/>
        <c:axId val="1589398928"/>
        <c:axId val="0"/>
      </c:bar3DChart>
      <c:catAx>
        <c:axId val="80821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98928"/>
        <c:crosses val="autoZero"/>
        <c:auto val="1"/>
        <c:lblAlgn val="ctr"/>
        <c:lblOffset val="100"/>
        <c:noMultiLvlLbl val="0"/>
      </c:catAx>
      <c:valAx>
        <c:axId val="158939892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80821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CLAUDIA</a:t>
            </a:r>
            <a:r>
              <a:rPr lang="pt-BR" baseline="0" dirty="0"/>
              <a:t> DE GIULI - LEGISLATIVO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27_01_2020'!$B$7:$O$7</c:f>
              <c:numCache>
                <c:formatCode>0</c:formatCode>
                <c:ptCount val="14"/>
                <c:pt idx="0">
                  <c:v>12</c:v>
                </c:pt>
                <c:pt idx="1">
                  <c:v>16</c:v>
                </c:pt>
                <c:pt idx="2">
                  <c:v>11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11</c:v>
                </c:pt>
                <c:pt idx="10">
                  <c:v>32</c:v>
                </c:pt>
                <c:pt idx="11">
                  <c:v>62</c:v>
                </c:pt>
                <c:pt idx="12">
                  <c:v>157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1-4C4C-B3FE-DB6E1B1CD8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10324672"/>
        <c:axId val="1589363568"/>
      </c:barChart>
      <c:catAx>
        <c:axId val="81032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63568"/>
        <c:crosses val="autoZero"/>
        <c:auto val="1"/>
        <c:lblAlgn val="ctr"/>
        <c:lblOffset val="100"/>
        <c:noMultiLvlLbl val="0"/>
      </c:catAx>
      <c:valAx>
        <c:axId val="158936356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032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u="none" strike="noStrike" cap="all" baseline="0" dirty="0">
                <a:effectLst/>
              </a:rPr>
              <a:t>CLAUDIA DE GIULI-ASSIDUIDADE/ENVOLVIMENTO</a:t>
            </a:r>
            <a:endParaRPr lang="pt-BR" dirty="0"/>
          </a:p>
        </c:rich>
      </c:tx>
      <c:layout>
        <c:manualLayout>
          <c:xMode val="edge"/>
          <c:yMode val="edge"/>
          <c:x val="0.20018909603011911"/>
          <c:y val="3.0854883441565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27_01_2020'!$Q$7:$W$7</c:f>
              <c:numCache>
                <c:formatCode>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D-4C0A-8B78-9D740B01AD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448615616"/>
        <c:axId val="1589370640"/>
        <c:axId val="0"/>
      </c:bar3DChart>
      <c:catAx>
        <c:axId val="144861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70640"/>
        <c:crosses val="autoZero"/>
        <c:auto val="1"/>
        <c:lblAlgn val="ctr"/>
        <c:lblOffset val="100"/>
        <c:noMultiLvlLbl val="0"/>
      </c:catAx>
      <c:valAx>
        <c:axId val="158937064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44861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>
                <a:effectLst/>
              </a:rPr>
              <a:t>FABIO</a:t>
            </a:r>
            <a:r>
              <a:rPr lang="pt-BR" sz="1800" baseline="0" dirty="0">
                <a:effectLst/>
              </a:rPr>
              <a:t> MARCONDES </a:t>
            </a:r>
            <a:r>
              <a:rPr lang="pt-BR" sz="1800" dirty="0">
                <a:effectLst/>
              </a:rPr>
              <a:t>- LEGISLATIVO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27_01_2020'!$B$8:$O$8</c:f>
              <c:numCache>
                <c:formatCode>0</c:formatCode>
                <c:ptCount val="14"/>
                <c:pt idx="0">
                  <c:v>14</c:v>
                </c:pt>
                <c:pt idx="1">
                  <c:v>25</c:v>
                </c:pt>
                <c:pt idx="2">
                  <c:v>13</c:v>
                </c:pt>
                <c:pt idx="3">
                  <c:v>10</c:v>
                </c:pt>
                <c:pt idx="4">
                  <c:v>25</c:v>
                </c:pt>
                <c:pt idx="5">
                  <c:v>6</c:v>
                </c:pt>
                <c:pt idx="6">
                  <c:v>1</c:v>
                </c:pt>
                <c:pt idx="7">
                  <c:v>0</c:v>
                </c:pt>
                <c:pt idx="8">
                  <c:v>19</c:v>
                </c:pt>
                <c:pt idx="9">
                  <c:v>30</c:v>
                </c:pt>
                <c:pt idx="10">
                  <c:v>149</c:v>
                </c:pt>
                <c:pt idx="11">
                  <c:v>172</c:v>
                </c:pt>
                <c:pt idx="12">
                  <c:v>112</c:v>
                </c:pt>
                <c:pt idx="1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5-431A-BAE7-0A4035C45D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7467456"/>
        <c:axId val="1589398096"/>
      </c:barChart>
      <c:catAx>
        <c:axId val="14574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98096"/>
        <c:crosses val="autoZero"/>
        <c:auto val="1"/>
        <c:lblAlgn val="ctr"/>
        <c:lblOffset val="100"/>
        <c:noMultiLvlLbl val="0"/>
      </c:catAx>
      <c:valAx>
        <c:axId val="158939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5746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cap="all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1800" b="0" i="0" u="none" strike="noStrike" cap="all" baseline="0" dirty="0">
                <a:effectLst/>
              </a:rPr>
              <a:t>FABIO MARCONDES  - </a:t>
            </a:r>
            <a:r>
              <a:rPr lang="pt-BR" sz="1800" b="0" i="0" cap="all" baseline="0" dirty="0">
                <a:effectLst/>
              </a:rPr>
              <a:t>ASSIDUIDADE/ENVOLVIMENTO</a:t>
            </a:r>
            <a:r>
              <a:rPr lang="pt-BR" sz="1800" b="0" i="0" u="none" strike="noStrike" cap="all" baseline="0" dirty="0">
                <a:effectLst/>
              </a:rPr>
              <a:t> </a:t>
            </a:r>
            <a:endParaRPr lang="pt-BR" dirty="0"/>
          </a:p>
        </c:rich>
      </c:tx>
      <c:layout>
        <c:manualLayout>
          <c:xMode val="edge"/>
          <c:yMode val="edge"/>
          <c:x val="0.1928431973640985"/>
          <c:y val="3.2516504330697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cap="all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27_01_2020'!$Q$3:$W$3</c:f>
              <c:strCache>
                <c:ptCount val="7"/>
                <c:pt idx="0">
                  <c:v>Pequeno Expediente</c:v>
                </c:pt>
                <c:pt idx="1">
                  <c:v>Hora do Presidente</c:v>
                </c:pt>
                <c:pt idx="2">
                  <c:v>Explicação Pessoal</c:v>
                </c:pt>
                <c:pt idx="3">
                  <c:v>Tempo de Liderança</c:v>
                </c:pt>
                <c:pt idx="4">
                  <c:v>Atraso Sessão</c:v>
                </c:pt>
                <c:pt idx="5">
                  <c:v>Falta na Sessão</c:v>
                </c:pt>
                <c:pt idx="6">
                  <c:v>Ausência Votação</c:v>
                </c:pt>
              </c:strCache>
            </c:strRef>
          </c:cat>
          <c:val>
            <c:numRef>
              <c:f>'Equipe 27_01_2020'!$Q$8:$W$8</c:f>
              <c:numCache>
                <c:formatCode>0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21</c:v>
                </c:pt>
                <c:pt idx="4">
                  <c:v>14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A-4B8A-8C76-835EC00451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808203904"/>
        <c:axId val="1589399344"/>
        <c:axId val="0"/>
      </c:bar3DChart>
      <c:catAx>
        <c:axId val="80820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99344"/>
        <c:crosses val="autoZero"/>
        <c:auto val="1"/>
        <c:lblAlgn val="ctr"/>
        <c:lblOffset val="100"/>
        <c:noMultiLvlLbl val="0"/>
      </c:catAx>
      <c:valAx>
        <c:axId val="158939934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80820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>
                <a:effectLst/>
              </a:rPr>
              <a:t>FRANCISCO SAVIO RUEL JUNIOR</a:t>
            </a:r>
            <a:r>
              <a:rPr lang="pt-BR" sz="1400" baseline="0" dirty="0">
                <a:effectLst/>
              </a:rPr>
              <a:t> - </a:t>
            </a:r>
            <a:r>
              <a:rPr lang="pt-BR" sz="1800" dirty="0">
                <a:effectLst/>
              </a:rPr>
              <a:t>LEGISLATIVO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'Equipe 27_01_2020'!$B$3:$O$3</c:f>
              <c:strCache>
                <c:ptCount val="14"/>
                <c:pt idx="0">
                  <c:v>Projeto Protocolado</c:v>
                </c:pt>
                <c:pt idx="1">
                  <c:v>Projeto Lei 1º disc</c:v>
                </c:pt>
                <c:pt idx="2">
                  <c:v>Proje to Lei 2º disc</c:v>
                </c:pt>
                <c:pt idx="3">
                  <c:v>Veto</c:v>
                </c:pt>
                <c:pt idx="4">
                  <c:v>Vista/Prejudicado</c:v>
                </c:pt>
                <c:pt idx="5">
                  <c:v>ADIN</c:v>
                </c:pt>
                <c:pt idx="6">
                  <c:v>Discução da Legalidade/Veto</c:v>
                </c:pt>
                <c:pt idx="7">
                  <c:v>Discução do Mérito</c:v>
                </c:pt>
                <c:pt idx="8">
                  <c:v>Encaminhamento Votação</c:v>
                </c:pt>
                <c:pt idx="9">
                  <c:v>Declaração de Voto</c:v>
                </c:pt>
                <c:pt idx="10">
                  <c:v>Questão de Ordem</c:v>
                </c:pt>
                <c:pt idx="11">
                  <c:v>Requerimento</c:v>
                </c:pt>
                <c:pt idx="12">
                  <c:v>Indicações</c:v>
                </c:pt>
                <c:pt idx="13">
                  <c:v>Moção</c:v>
                </c:pt>
              </c:strCache>
            </c:strRef>
          </c:cat>
          <c:val>
            <c:numRef>
              <c:f>'Equipe 27_01_2020'!$B$9:$O$9</c:f>
              <c:numCache>
                <c:formatCode>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2">
                  <c:v>239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2-4BB7-B84E-BDA110451E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79058560"/>
        <c:axId val="1589373552"/>
      </c:barChart>
      <c:catAx>
        <c:axId val="157905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373552"/>
        <c:crosses val="autoZero"/>
        <c:auto val="1"/>
        <c:lblAlgn val="ctr"/>
        <c:lblOffset val="100"/>
        <c:noMultiLvlLbl val="0"/>
      </c:catAx>
      <c:valAx>
        <c:axId val="15893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05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319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77586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64632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7875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324020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33553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12743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0537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34454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55482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533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00804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0861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3219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3904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27518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43D2-837B-4955-BD5A-6E191507E49E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C8C042-F1B6-4953-A061-DAA7A7FD08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93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E3AEE-A014-47EE-BE64-070E41E6A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0225"/>
            <a:ext cx="7766936" cy="2699114"/>
          </a:xfrm>
        </p:spPr>
        <p:txBody>
          <a:bodyPr/>
          <a:lstStyle/>
          <a:p>
            <a:pPr algn="ctr"/>
            <a:r>
              <a:rPr lang="pt-BR" sz="4000" b="1" dirty="0"/>
              <a:t>RANKING DOS VEREADORES    CAMARA MUNICIPAL DE </a:t>
            </a:r>
            <a:br>
              <a:rPr lang="pt-BR" sz="4000" b="1" dirty="0"/>
            </a:br>
            <a:r>
              <a:rPr lang="pt-BR" sz="4000" b="1" dirty="0"/>
              <a:t>SÃO JOSÉ DO RIO PRETO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42DDD5-FCE0-47F6-9D95-43147229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85584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 PERÍODO  -  JANEIRO A DEZEMBRO DE 2017</a:t>
            </a:r>
            <a:endParaRPr 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078A44F-6C00-4BAD-B96D-F21FBA70E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52" y="3631095"/>
            <a:ext cx="5463132" cy="25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0183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79C30EE-7B06-4FD5-936A-AE1F76CB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10667495" y="178040"/>
            <a:ext cx="1235553" cy="120490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5A4F6D8-E5FE-4BAF-93F0-C0A77D522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789385"/>
              </p:ext>
            </p:extLst>
          </p:nvPr>
        </p:nvGraphicFramePr>
        <p:xfrm>
          <a:off x="324679" y="321363"/>
          <a:ext cx="6407425" cy="507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A1ABF1A-37F8-46A1-9239-56726E4E0C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35036"/>
              </p:ext>
            </p:extLst>
          </p:nvPr>
        </p:nvGraphicFramePr>
        <p:xfrm>
          <a:off x="6983896" y="3021496"/>
          <a:ext cx="4919152" cy="351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2658606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99C7F69-0579-4631-8A5E-1819F4FE1B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016613"/>
              </p:ext>
            </p:extLst>
          </p:nvPr>
        </p:nvGraphicFramePr>
        <p:xfrm>
          <a:off x="377686" y="288233"/>
          <a:ext cx="6632714" cy="502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B4A17FF-B3A3-4065-A7C4-A3FEE45F98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995111"/>
              </p:ext>
            </p:extLst>
          </p:nvPr>
        </p:nvGraphicFramePr>
        <p:xfrm>
          <a:off x="7361583" y="2835965"/>
          <a:ext cx="4572000" cy="341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9982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A604EDA-AC7D-4AF4-B766-3C8C0E1AB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403228"/>
              </p:ext>
            </p:extLst>
          </p:nvPr>
        </p:nvGraphicFramePr>
        <p:xfrm>
          <a:off x="258417" y="414130"/>
          <a:ext cx="6399697" cy="4913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5ECDC0E-ACB1-408A-8A67-A4A51B31A8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250205"/>
              </p:ext>
            </p:extLst>
          </p:nvPr>
        </p:nvGraphicFramePr>
        <p:xfrm>
          <a:off x="7149547" y="2981739"/>
          <a:ext cx="4784036" cy="336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54933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51DFC39-8B20-4A08-85AB-79A2384C7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68146"/>
              </p:ext>
            </p:extLst>
          </p:nvPr>
        </p:nvGraphicFramePr>
        <p:xfrm>
          <a:off x="258416" y="404192"/>
          <a:ext cx="6632713" cy="505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7FBEE0-977E-4EA1-BBDF-896DFDF027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677456"/>
              </p:ext>
            </p:extLst>
          </p:nvPr>
        </p:nvGraphicFramePr>
        <p:xfrm>
          <a:off x="7361583" y="3234389"/>
          <a:ext cx="4572000" cy="322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47197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FEC810E-D01A-4916-8DF3-816CF2A9D5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03556"/>
              </p:ext>
            </p:extLst>
          </p:nvPr>
        </p:nvGraphicFramePr>
        <p:xfrm>
          <a:off x="258417" y="402532"/>
          <a:ext cx="6433931" cy="526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3DAAF80-F9AA-4DCA-9C9E-0A11025DC3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049845"/>
              </p:ext>
            </p:extLst>
          </p:nvPr>
        </p:nvGraphicFramePr>
        <p:xfrm>
          <a:off x="7051951" y="3207026"/>
          <a:ext cx="4572000" cy="314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422467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A7C833A-6DEF-476F-AF72-0F8186290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094650"/>
              </p:ext>
            </p:extLst>
          </p:nvPr>
        </p:nvGraphicFramePr>
        <p:xfrm>
          <a:off x="258417" y="543340"/>
          <a:ext cx="6659218" cy="5433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D5BC829-F7E3-4A72-AD28-4D8692F04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181083"/>
              </p:ext>
            </p:extLst>
          </p:nvPr>
        </p:nvGraphicFramePr>
        <p:xfrm>
          <a:off x="7361583" y="3429000"/>
          <a:ext cx="4572000" cy="311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595141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1E0E090-4E32-49C9-B70A-CB97B9DBF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068019"/>
              </p:ext>
            </p:extLst>
          </p:nvPr>
        </p:nvGraphicFramePr>
        <p:xfrm>
          <a:off x="258417" y="454577"/>
          <a:ext cx="6804992" cy="542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FFA7DB-95FA-4882-ADF0-39A6297FA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565423"/>
              </p:ext>
            </p:extLst>
          </p:nvPr>
        </p:nvGraphicFramePr>
        <p:xfrm>
          <a:off x="7300430" y="3896139"/>
          <a:ext cx="4633153" cy="2786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989433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BD6E15E-88C5-4CEE-961D-6CB1A79B47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435165"/>
              </p:ext>
            </p:extLst>
          </p:nvPr>
        </p:nvGraphicFramePr>
        <p:xfrm>
          <a:off x="258416" y="532817"/>
          <a:ext cx="6486941" cy="5404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59D21B2-4510-4C3C-A085-5EF8E5AAF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39326"/>
              </p:ext>
            </p:extLst>
          </p:nvPr>
        </p:nvGraphicFramePr>
        <p:xfrm>
          <a:off x="7361583" y="3777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487047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EFC5F6C-CB38-4DCF-8FD2-83A6150EC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255506"/>
              </p:ext>
            </p:extLst>
          </p:nvPr>
        </p:nvGraphicFramePr>
        <p:xfrm>
          <a:off x="0" y="494226"/>
          <a:ext cx="6851374" cy="572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63B2AF8-1AD8-4785-BFC0-9FD9B53C33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386436"/>
              </p:ext>
            </p:extLst>
          </p:nvPr>
        </p:nvGraphicFramePr>
        <p:xfrm>
          <a:off x="7361583" y="3723861"/>
          <a:ext cx="4572000" cy="295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7441630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851270E-EF60-49C5-ADA0-C652AD443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923603"/>
              </p:ext>
            </p:extLst>
          </p:nvPr>
        </p:nvGraphicFramePr>
        <p:xfrm>
          <a:off x="376891" y="778565"/>
          <a:ext cx="6580500" cy="573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DB47D55-E6F7-4C1B-85FF-A08928BAFE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129082"/>
              </p:ext>
            </p:extLst>
          </p:nvPr>
        </p:nvGraphicFramePr>
        <p:xfrm>
          <a:off x="7361583" y="3710609"/>
          <a:ext cx="4572000" cy="297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979592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7B82E6-D36F-4422-B034-24D4ACEE8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20463"/>
            <a:ext cx="9059094" cy="49209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/>
          </a:p>
          <a:p>
            <a:pPr algn="just"/>
            <a:r>
              <a:rPr lang="pt-BR" sz="2400" dirty="0"/>
              <a:t>Desde o ano 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2015,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Observatório Social do Brasil – São José do Rio Preto</a:t>
            </a:r>
            <a:r>
              <a:rPr lang="pt-BR" sz="2400" dirty="0"/>
              <a:t>, tem participado de forma ativa e presencial junto a Câmara de Vereadores de São José do Rio Preto.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Através de documentos e registros da própria Câmara de Vereadores, obtidos em cada sessão ordinária ou extraordinária, relativos ao período sob análise, de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janeiro a dezembro de 2017</a:t>
            </a:r>
            <a:r>
              <a:rPr lang="pt-BR" sz="2400" dirty="0"/>
              <a:t>, embasamos nosso trabalho com a efetiva participação da Sociedade Civil de nosso município, através das entidades a seguir com seus devidos representantes:</a:t>
            </a:r>
          </a:p>
          <a:p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972498-1C08-4DC4-8730-948C597EB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677334" y="306949"/>
            <a:ext cx="1235553" cy="120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8540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88EEB06-09A9-4866-9EA9-D0EA022D8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69277"/>
              </p:ext>
            </p:extLst>
          </p:nvPr>
        </p:nvGraphicFramePr>
        <p:xfrm>
          <a:off x="258417" y="479809"/>
          <a:ext cx="6447183" cy="529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E7B871D-3444-4A9D-A4A8-6C0A4CD15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403449"/>
              </p:ext>
            </p:extLst>
          </p:nvPr>
        </p:nvGraphicFramePr>
        <p:xfrm>
          <a:off x="7361583" y="3684104"/>
          <a:ext cx="4572000" cy="291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232428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06AD563-615F-4E3C-9350-33862B60F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153979"/>
              </p:ext>
            </p:extLst>
          </p:nvPr>
        </p:nvGraphicFramePr>
        <p:xfrm>
          <a:off x="258416" y="473902"/>
          <a:ext cx="6592957" cy="555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5F4E422-F771-4A4B-ACA1-FCAC4B8F8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800583"/>
              </p:ext>
            </p:extLst>
          </p:nvPr>
        </p:nvGraphicFramePr>
        <p:xfrm>
          <a:off x="7389571" y="3617843"/>
          <a:ext cx="4572000" cy="292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238931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F469447-60EC-4905-9ED4-22DE520E4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6652"/>
              </p:ext>
            </p:extLst>
          </p:nvPr>
        </p:nvGraphicFramePr>
        <p:xfrm>
          <a:off x="258417" y="661750"/>
          <a:ext cx="6526696" cy="524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CCD0771-A701-47B1-B680-B966951D2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638489"/>
              </p:ext>
            </p:extLst>
          </p:nvPr>
        </p:nvGraphicFramePr>
        <p:xfrm>
          <a:off x="7361583" y="38455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1978317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C049AEE-F24D-4DE1-9A3B-14104E18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88" y="175009"/>
            <a:ext cx="1237595" cy="1207113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0EAAE52-9792-4218-8772-29FAAF8B5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277822"/>
              </p:ext>
            </p:extLst>
          </p:nvPr>
        </p:nvGraphicFramePr>
        <p:xfrm>
          <a:off x="396046" y="421999"/>
          <a:ext cx="6283050" cy="5634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D9E099E-9476-4015-A534-8312332B3E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921200"/>
              </p:ext>
            </p:extLst>
          </p:nvPr>
        </p:nvGraphicFramePr>
        <p:xfrm>
          <a:off x="7361583" y="39397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5438154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5AB271E-262A-4478-AC88-9DB57413C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687" y="422804"/>
            <a:ext cx="9912625" cy="601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16888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472C6D1-4BE3-415A-AE5A-E51B48D56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80" y="261730"/>
            <a:ext cx="10752192" cy="63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84711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2DF3BE-7A9F-4DA3-91F9-5E8CCC0E4F50}"/>
              </a:ext>
            </a:extLst>
          </p:cNvPr>
          <p:cNvSpPr txBox="1"/>
          <p:nvPr/>
        </p:nvSpPr>
        <p:spPr>
          <a:xfrm>
            <a:off x="447211" y="6304410"/>
            <a:ext cx="11608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GRÁFICO ESTÁ EM ORDEM DECRESCENTE (DO VEREADOR QUE MAIS PONTUOU PARA O QUE MENOS PONTUOU).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6309107-6315-4B52-8CA0-6E2BEDACA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563454"/>
              </p:ext>
            </p:extLst>
          </p:nvPr>
        </p:nvGraphicFramePr>
        <p:xfrm>
          <a:off x="896056" y="215036"/>
          <a:ext cx="10156258" cy="564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855465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9827C9-2937-492C-8C33-7DFA56288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586" y="1519706"/>
            <a:ext cx="7959144" cy="452165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/>
              <a:t>Com o intuito de contribuir para o constante aprimoramento do Legislativo Municipal, </a:t>
            </a:r>
            <a:r>
              <a:rPr lang="pt-BR" sz="2000" b="1" dirty="0">
                <a:solidFill>
                  <a:schemeClr val="tx1"/>
                </a:solidFill>
              </a:rPr>
              <a:t>após ouvir e acolher pareceres e sugestões dessas entidades e com apurado estudo sobre as atribuições do legislador/vereador, este Observatório Social vem apresentar à comunidade rio-pretense, o resultado dessas avaliações</a:t>
            </a:r>
            <a:r>
              <a:rPr lang="pt-BR" sz="2000" dirty="0"/>
              <a:t>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b="1" dirty="0">
                <a:solidFill>
                  <a:schemeClr val="tx1"/>
                </a:solidFill>
              </a:rPr>
              <a:t>Com base em preceitos do Regimento Interno da Câmara Municipal quanto aos quesitos a serem observados antes, durante e depois das sessões legislativas e mediante observação  in loco, foram elaborados os critérios e a valoração de cada atividade, sob o ponto de vista do que a população espera do desempenho de cada vereador.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444D15-AF54-4EC5-9BEE-F099B669BC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703838" y="314799"/>
            <a:ext cx="1235553" cy="120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4735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FC6FEFE-0EF8-4596-B334-3987ABD6A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F992316-F04F-4C0A-B03F-B0478F3C2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23" y="786867"/>
            <a:ext cx="1079375" cy="10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1400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850006"/>
          </a:xfrm>
        </p:spPr>
        <p:txBody>
          <a:bodyPr>
            <a:normAutofit/>
          </a:bodyPr>
          <a:lstStyle/>
          <a:p>
            <a:r>
              <a:rPr lang="pt-BR" dirty="0"/>
              <a:t>Peso das Atividades do Legislativo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521884"/>
              </p:ext>
            </p:extLst>
          </p:nvPr>
        </p:nvGraphicFramePr>
        <p:xfrm>
          <a:off x="677863" y="1056068"/>
          <a:ext cx="7757800" cy="52105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5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PROJETO PROTOCOLADO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851">
                <a:tc>
                  <a:txBody>
                    <a:bodyPr/>
                    <a:lstStyle/>
                    <a:p>
                      <a:r>
                        <a:rPr lang="pt-BR" dirty="0"/>
                        <a:t>PROJETO LEI 1°DISC.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PROJETO LEI 2° DISC.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VETO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VISTA / PREJUDICADO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ADIN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530">
                <a:tc>
                  <a:txBody>
                    <a:bodyPr/>
                    <a:lstStyle/>
                    <a:p>
                      <a:r>
                        <a:rPr lang="pt-BR" dirty="0"/>
                        <a:t>DISCUSSÃO DA LEGALIDADE / VETO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DISCUSSÃO DO MÉRITO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ENCAMINHAMENTO VOTAÇÃO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DECLARAÇÃO DE VOTO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QUESTÃO DE ORDEM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REQUERIMENTO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INDICAÇÃO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lang="pt-BR" dirty="0"/>
                        <a:t>MOÇÃO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3062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15154"/>
            <a:ext cx="8596668" cy="991673"/>
          </a:xfrm>
        </p:spPr>
        <p:txBody>
          <a:bodyPr/>
          <a:lstStyle/>
          <a:p>
            <a:r>
              <a:rPr lang="pt-BR" dirty="0"/>
              <a:t>Peso das Atividades da Assiduidade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502653"/>
              </p:ext>
            </p:extLst>
          </p:nvPr>
        </p:nvGraphicFramePr>
        <p:xfrm>
          <a:off x="677864" y="1700009"/>
          <a:ext cx="5246418" cy="414534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79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673">
                <a:tc>
                  <a:txBody>
                    <a:bodyPr/>
                    <a:lstStyle/>
                    <a:p>
                      <a:r>
                        <a:rPr lang="pt-BR" dirty="0"/>
                        <a:t>PEQUENO EXPEDIENTE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r>
                        <a:rPr lang="pt-BR" dirty="0"/>
                        <a:t>HORA DO PRESIDENTE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r>
                        <a:rPr lang="pt-BR" dirty="0"/>
                        <a:t>EXPLICAÇÃO PESSOAL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r>
                        <a:rPr lang="pt-BR" dirty="0"/>
                        <a:t>TEMPO DE LIDERANÇA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r>
                        <a:rPr lang="pt-BR" dirty="0"/>
                        <a:t>ATRASO SESSÃO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r>
                        <a:rPr lang="pt-BR" dirty="0"/>
                        <a:t>FALTA NA SESSÃO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275">
                <a:tc>
                  <a:txBody>
                    <a:bodyPr/>
                    <a:lstStyle/>
                    <a:p>
                      <a:r>
                        <a:rPr lang="pt-BR" dirty="0"/>
                        <a:t>AUSÊNCIA</a:t>
                      </a:r>
                      <a:r>
                        <a:rPr lang="pt-BR" baseline="0" dirty="0"/>
                        <a:t> NA VOTAÇÃO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928834" y="2562896"/>
            <a:ext cx="266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u="sng" dirty="0">
              <a:solidFill>
                <a:schemeClr val="accent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928834" y="2932228"/>
            <a:ext cx="2665927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total de Sessões em 2017:</a:t>
            </a:r>
          </a:p>
          <a:p>
            <a:endParaRPr lang="pt-BR" b="1" u="sng" dirty="0">
              <a:solidFill>
                <a:schemeClr val="tx1"/>
              </a:solidFill>
            </a:endParaRPr>
          </a:p>
          <a:p>
            <a:pPr algn="ctr"/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 sessões</a:t>
            </a:r>
          </a:p>
        </p:txBody>
      </p:sp>
    </p:spTree>
    <p:extLst>
      <p:ext uri="{BB962C8B-B14F-4D97-AF65-F5344CB8AC3E}">
        <p14:creationId xmlns:p14="http://schemas.microsoft.com/office/powerpoint/2010/main" val="323084267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79C30EE-7B06-4FD5-936A-AE1F76CB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10667495" y="178040"/>
            <a:ext cx="1235553" cy="1204907"/>
          </a:xfrm>
          <a:prstGeom prst="rect">
            <a:avLst/>
          </a:prstGeom>
        </p:spPr>
      </p:pic>
      <p:graphicFrame>
        <p:nvGraphicFramePr>
          <p:cNvPr id="9" name="Espaço Reservado para Conteúdo 4">
            <a:extLst>
              <a:ext uri="{FF2B5EF4-FFF2-40B4-BE49-F238E27FC236}">
                <a16:creationId xmlns:a16="http://schemas.microsoft.com/office/drawing/2014/main" id="{7070EA47-25C3-4A90-938C-968A24D839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966288"/>
              </p:ext>
            </p:extLst>
          </p:nvPr>
        </p:nvGraphicFramePr>
        <p:xfrm>
          <a:off x="240541" y="468548"/>
          <a:ext cx="6929479" cy="532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137DEC7-0CF0-47B7-A1B2-93D10D343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82943"/>
              </p:ext>
            </p:extLst>
          </p:nvPr>
        </p:nvGraphicFramePr>
        <p:xfrm>
          <a:off x="7302542" y="3180522"/>
          <a:ext cx="4781439" cy="318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8954579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79C30EE-7B06-4FD5-936A-AE1F76CB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10667495" y="178040"/>
            <a:ext cx="1235553" cy="120490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4328E70-EF70-4667-A120-C07A0C5D0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306581"/>
              </p:ext>
            </p:extLst>
          </p:nvPr>
        </p:nvGraphicFramePr>
        <p:xfrm>
          <a:off x="196187" y="178040"/>
          <a:ext cx="6718852" cy="505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E39B9620-C935-45AC-BA4C-7131AC256A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085372"/>
              </p:ext>
            </p:extLst>
          </p:nvPr>
        </p:nvGraphicFramePr>
        <p:xfrm>
          <a:off x="7007804" y="3127513"/>
          <a:ext cx="4895244" cy="331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7293862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79C30EE-7B06-4FD5-936A-AE1F76CB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73" b="91080" l="3795" r="89509">
                        <a14:foregroundMark x1="17411" y1="29577" x2="17411" y2="29577"/>
                        <a14:foregroundMark x1="8036" y1="18310" x2="8036" y2="18310"/>
                        <a14:foregroundMark x1="3795" y1="36150" x2="3795" y2="36150"/>
                        <a14:foregroundMark x1="11607" y1="8451" x2="11607" y2="8451"/>
                        <a14:foregroundMark x1="20982" y1="7512" x2="20982" y2="7512"/>
                        <a14:foregroundMark x1="11161" y1="6573" x2="11161" y2="6573"/>
                        <a14:foregroundMark x1="19420" y1="91080" x2="19420" y2="91080"/>
                        <a14:foregroundMark x1="16964" y1="60094" x2="16964" y2="60094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246"/>
          <a:stretch/>
        </p:blipFill>
        <p:spPr>
          <a:xfrm>
            <a:off x="10667495" y="178040"/>
            <a:ext cx="1235553" cy="1204907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858E693-C744-4D7D-BA0C-CB6F9F464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660343"/>
              </p:ext>
            </p:extLst>
          </p:nvPr>
        </p:nvGraphicFramePr>
        <p:xfrm>
          <a:off x="125895" y="178039"/>
          <a:ext cx="6685721" cy="525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05C66E-897B-4510-A05A-5B3A1612E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984615"/>
              </p:ext>
            </p:extLst>
          </p:nvPr>
        </p:nvGraphicFramePr>
        <p:xfrm>
          <a:off x="7324422" y="3337890"/>
          <a:ext cx="4578626" cy="3289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7529820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1729</TotalTime>
  <Words>522</Words>
  <Application>Microsoft Office PowerPoint</Application>
  <PresentationFormat>Widescreen</PresentationFormat>
  <Paragraphs>93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Facetado</vt:lpstr>
      <vt:lpstr>RANKING DOS VEREADORES    CAMARA MUNICIPAL DE  SÃO JOSÉ DO RIO PRETO</vt:lpstr>
      <vt:lpstr>Apresentação do PowerPoint</vt:lpstr>
      <vt:lpstr>Apresentação do PowerPoint</vt:lpstr>
      <vt:lpstr>Apresentação do PowerPoint</vt:lpstr>
      <vt:lpstr>Peso das Atividades do Legislativo</vt:lpstr>
      <vt:lpstr>Peso das Atividades da Assiduidade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RANKING DOS VEREADORES    CAMARA MUNICIPAL DE  SÃO JOSÉ DO RIO PRETO</dc:title>
  <dc:creator>sarahperioli@gmail.com</dc:creator>
  <cp:lastModifiedBy>sarahperioli@gmail.com</cp:lastModifiedBy>
  <cp:revision>67</cp:revision>
  <dcterms:created xsi:type="dcterms:W3CDTF">2020-03-26T19:39:08Z</dcterms:created>
  <dcterms:modified xsi:type="dcterms:W3CDTF">2020-07-23T02:14:09Z</dcterms:modified>
</cp:coreProperties>
</file>